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81BA4F-8C65-48DE-9DF2-D28F7D04D889}">
  <a:tblStyle styleId="{6281BA4F-8C65-48DE-9DF2-D28F7D04D8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85" d="100"/>
          <a:sy n="85" d="100"/>
        </p:scale>
        <p:origin x="1378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4a81eda8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64a81eda8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4a81eda8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4a81eda8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a6ef9864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a6ef9864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a6ef9864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a6ef9864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a6ef9864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a6ef9864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a6ef9864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a6ef9864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a6ef9864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a6ef9864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4a81eda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4a81eda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4a81ed5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4a81ed5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4a81eda8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4a81eda8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4a81eda8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4a81eda8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4a81eda84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4a81eda84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241746" y="795781"/>
            <a:ext cx="7216018" cy="19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2800" kern="24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Data-Driven AI Modelling of Emerging FETs: Multi-Layer Perceptron Deep Learning Approach </a:t>
            </a:r>
            <a:endParaRPr lang="en-US" sz="2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387100" y="3235725"/>
            <a:ext cx="4572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 b="1" dirty="0"/>
              <a:t>Presented by:</a:t>
            </a:r>
            <a:br>
              <a:rPr lang="en-GB" sz="1700" b="1" dirty="0"/>
            </a:br>
            <a:br>
              <a:rPr lang="en-GB" sz="1700" dirty="0"/>
            </a:b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Hammad Omar 		 Lin  </a:t>
            </a:r>
            <a:r>
              <a:rPr lang="en-GB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Zhuofan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176500" y="1654400"/>
            <a:ext cx="38922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Pre-Processing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563975" y="0"/>
            <a:ext cx="370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Dataset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l="26229" t="5579" r="26347" b="5150"/>
          <a:stretch/>
        </p:blipFill>
        <p:spPr>
          <a:xfrm>
            <a:off x="4227400" y="134450"/>
            <a:ext cx="4824149" cy="48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7891750" y="3559975"/>
            <a:ext cx="1119000" cy="136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>
            <a:spLocks noGrp="1"/>
          </p:cNvSpPr>
          <p:nvPr>
            <p:ph type="title"/>
          </p:nvPr>
        </p:nvSpPr>
        <p:spPr>
          <a:xfrm>
            <a:off x="176500" y="1654400"/>
            <a:ext cx="38922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Pre-Processing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563975" y="0"/>
            <a:ext cx="370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Dataset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 rotWithShape="1">
          <a:blip r:embed="rId3">
            <a:alphaModFix/>
          </a:blip>
          <a:srcRect l="-470" t="7345" r="469" b="6544"/>
          <a:stretch/>
        </p:blipFill>
        <p:spPr>
          <a:xfrm>
            <a:off x="4195000" y="74950"/>
            <a:ext cx="4874575" cy="490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/>
          <p:nvPr/>
        </p:nvSpPr>
        <p:spPr>
          <a:xfrm>
            <a:off x="7891750" y="3559975"/>
            <a:ext cx="1119000" cy="136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1052550" y="368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Customize Weighted Loss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 txBox="1"/>
          <p:nvPr/>
        </p:nvSpPr>
        <p:spPr>
          <a:xfrm>
            <a:off x="8421400" y="1218650"/>
            <a:ext cx="49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28" descr="{&quot;code&quot;:&quot;$$LOSS=\\frac{1}{N}\\sum_{}^{N}\\left|y_{pred}-y_{true}\\right|\\times\\left(W_{v_{ds}}+W_{v_{gs}}+W_{lg}\\right)/3$$&quot;,&quot;type&quot;:&quot;$$&quot;,&quot;font&quot;:{&quot;family&quot;:&quot;Arial&quot;,&quot;size&quot;:12,&quot;color&quot;:&quot;#ffffff&quot;},&quot;backgroundColor&quot;:&quot;#1B212C&quot;,&quot;backgroundColorModified&quot;:false,&quot;id&quot;:&quot;1&quot;,&quot;aid&quot;:null,&quot;ts&quot;:1703745726931,&quot;cs&quot;:&quot;JlLP2mDI2TXeTX66Q2N2fw==&quot;,&quot;size&quot;:{&quot;width&quot;:437.6666666666667,&quot;height&quot;:4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188" y="1282625"/>
            <a:ext cx="41687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/>
        </p:nvSpPr>
        <p:spPr>
          <a:xfrm>
            <a:off x="1129050" y="1964050"/>
            <a:ext cx="696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Where the </a:t>
            </a:r>
            <a:r>
              <a:rPr lang="en-GB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Weights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can be defined by the inputs.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28" descr="{&quot;aid&quot;:null,&quot;type&quot;:&quot;$$&quot;,&quot;backgroundColorModified&quot;:false,&quot;code&quot;:&quot;$$W_{v_{ds}}=f\\left(v_{ds}\\right)$$&quot;,&quot;id&quot;:&quot;2&quot;,&quot;backgroundColor&quot;:&quot;#1B212C&quot;,&quot;font&quot;:{&quot;family&quot;:&quot;Arial&quot;,&quot;size&quot;:12,&quot;color&quot;:&quot;#ffffff&quot;},&quot;ts&quot;:1703745747902,&quot;cs&quot;:&quot;hec5GGkr2wT1tNyVkoas+Q==&quot;,&quot;size&quot;:{&quot;width&quot;:105.5,&quot;height&quot;:19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675" y="2516550"/>
            <a:ext cx="1004888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 descr="{&quot;backgroundColorModified&quot;:false,&quot;aid&quot;:null,&quot;code&quot;:&quot;$$W_{v_{gs}}=f\\left(v_{gs}\\right)$$&quot;,&quot;font&quot;:{&quot;family&quot;:&quot;Arial&quot;,&quot;size&quot;:12,&quot;color&quot;:&quot;#ffffff&quot;},&quot;backgroundColor&quot;:&quot;#1B212C&quot;,&quot;type&quot;:&quot;$$&quot;,&quot;id&quot;:&quot;3&quot;,&quot;ts&quot;:1703745770802,&quot;cs&quot;:&quot;oNhD+QwYnRNE9f+Pgd+GnA==&quot;,&quot;size&quot;:{&quot;width&quot;:104.5,&quot;height&quot;:21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688" y="2507825"/>
            <a:ext cx="995363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 descr="{&quot;id&quot;:&quot;4&quot;,&quot;backgroundColorModified&quot;:false,&quot;backgroundColor&quot;:&quot;#1B212C&quot;,&quot;font&quot;:{&quot;color&quot;:&quot;#ffffff&quot;,&quot;family&quot;:&quot;Arial&quot;,&quot;size&quot;:12},&quot;aid&quot;:null,&quot;type&quot;:&quot;$$&quot;,&quot;code&quot;:&quot;$$W_{lg}=f\\left(lg\\right)$$&quot;,&quot;ts&quot;:1703744954958,&quot;cs&quot;:&quot;o+0mHhDX2jp3fAza5hw86Q==&quot;,&quot;size&quot;:{&quot;width&quot;:90.83333333333333,&quot;height&quot;:19.66666666666666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650" y="2514175"/>
            <a:ext cx="865188" cy="1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/>
        </p:nvSpPr>
        <p:spPr>
          <a:xfrm>
            <a:off x="1090800" y="2889350"/>
            <a:ext cx="726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Weights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function defined in this project was: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28" descr="{&quot;font&quot;:{&quot;family&quot;:&quot;Arial&quot;,&quot;color&quot;:&quot;#ffffff&quot;,&quot;size&quot;:12},&quot;backgroundColor&quot;:&quot;#1B212C&quot;,&quot;type&quot;:&quot;$$&quot;,&quot;id&quot;:&quot;5&quot;,&quot;code&quot;:&quot;$$W_{v_{ds}}\\left(v_{ds}\\right)=\\begin{cases}\n{0.8,}&amp;{v_{ds}&lt;0}\\\\\n{0.2,}&amp;{else\\,where}\\\\\n\\end{cases}$$&quot;,&quot;aid&quot;:null,&quot;ts&quot;:1703745675491,&quot;cs&quot;:&quot;3O+Qdv296e0poiR35eXYjA==&quot;,&quot;size&quot;:{&quot;width&quot;:243.59999999999994,&quot;height&quot;:4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1850" y="3274250"/>
            <a:ext cx="232029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 descr="{&quot;backgroundColorModified&quot;:false,&quot;aid&quot;:null,&quot;id&quot;:&quot;5&quot;,&quot;code&quot;:&quot;$$W_{v_{gs}}\\left(v_{gs}\\right)=\\begin{cases}\n{0.7,}&amp;{v_{gs}&lt;-2}\\\\\n{0.3,}&amp;{else\\,where}\\\\\n\\end{cases}$$&quot;,&quot;type&quot;:&quot;$$&quot;,&quot;backgroundColor&quot;:&quot;#1B212C&quot;,&quot;font&quot;:{&quot;color&quot;:&quot;#ffffff&quot;,&quot;family&quot;:&quot;Arial&quot;,&quot;size&quot;:12},&quot;ts&quot;:1703745811088,&quot;cs&quot;:&quot;1GZAmtcJoff1UVI2hRDmnw==&quot;,&quot;size&quot;:{&quot;width&quot;:242.60000000000002,&quot;height&quot;:4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6613" y="3748675"/>
            <a:ext cx="231076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 descr="{&quot;type&quot;:&quot;$$&quot;,&quot;code&quot;:&quot;$$W_{lg}\\left(lg\\right)=\\begin{cases}\n{0.7,}&amp;{lg&lt;0}\\\\\n{0.3,}&amp;{else\\,where}\\\\\n\\end{cases}$$&quot;,&quot;font&quot;:{&quot;family&quot;:&quot;Arial&quot;,&quot;size&quot;:12,&quot;color&quot;:&quot;#ffffff&quot;},&quot;id&quot;:&quot;5&quot;,&quot;backgroundColor&quot;:&quot;#1B212C&quot;,&quot;aid&quot;:null,&quot;backgroundColorModified&quot;:false,&quot;ts&quot;:1703745842578,&quot;cs&quot;:&quot;LQZd6/XYfCd5QVCCY9p+oQ==&quot;,&quot;size&quot;:{&quot;width&quot;:229,&quot;height&quot;:4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6620" y="4223100"/>
            <a:ext cx="21812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1052550" y="368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and Validation Flow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8421400" y="1218650"/>
            <a:ext cx="49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1521750" y="1378800"/>
            <a:ext cx="61005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Pseudo Code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 dataset;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k-fold splition with 9:1 for training and validation dataset;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i in k-fold: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exponential scaling;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normalization;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for loss_function in [customized_loss_function, MAE, RMSE]: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train the model with early stopping;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predict the values of whole dataset;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calculate r2_score, MAE for the outputs;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save the weights of the models;</a:t>
            </a:r>
            <a:endParaRPr sz="13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>
            <a:spLocks noGrp="1"/>
          </p:cNvSpPr>
          <p:nvPr>
            <p:ph type="title"/>
          </p:nvPr>
        </p:nvSpPr>
        <p:spPr>
          <a:xfrm>
            <a:off x="1052550" y="368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Comparisons with K-Fold Validation</a:t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8421400" y="1218650"/>
            <a:ext cx="49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939000" y="1040450"/>
            <a:ext cx="7266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customize loss function include the inputs into consideration to refine the direction of learning process. By using 5-fold training, it showed some improvement compared to the traditional loss function with the same preprocessing and MLP structure.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48" name="Google Shape;348;p30"/>
          <p:cNvGraphicFramePr/>
          <p:nvPr/>
        </p:nvGraphicFramePr>
        <p:xfrm>
          <a:off x="289625" y="2054150"/>
          <a:ext cx="8564750" cy="1412165"/>
        </p:xfrm>
        <a:graphic>
          <a:graphicData uri="http://schemas.openxmlformats.org/drawingml/2006/table">
            <a:tbl>
              <a:tblPr>
                <a:noFill/>
                <a:tableStyleId>{6281BA4F-8C65-48DE-9DF2-D28F7D04D889}</a:tableStyleId>
              </a:tblPr>
              <a:tblGrid>
                <a:gridCol w="78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1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0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LOSS FUNC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AVG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CUSTOMIZE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0.9963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1.39E-05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1.43E-05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0.9971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1.16E-05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0.9968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1.33E-05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0.9963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1.34E-05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0.9941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2.14E-05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0.9956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1.50E-05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0.9961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1.60E-05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0.9962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1.41E-05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0.9976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0.9959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1.54E-05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0.9927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2.11E-05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0.9956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1.71E-05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0.9947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1.73E-05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0.9963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1.48E-05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0.9969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1.28E-05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0.9953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1.66E-05</a:t>
                      </a:r>
                      <a:endParaRPr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ctr">
                    <a:lnL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9" name="Google Shape;349;p30"/>
          <p:cNvSpPr/>
          <p:nvPr/>
        </p:nvSpPr>
        <p:spPr>
          <a:xfrm>
            <a:off x="6580925" y="3646450"/>
            <a:ext cx="1554900" cy="428700"/>
          </a:xfrm>
          <a:prstGeom prst="wedgeEllipseCallout">
            <a:avLst>
              <a:gd name="adj1" fmla="val -24841"/>
              <a:gd name="adj2" fmla="val -61408"/>
            </a:avLst>
          </a:prstGeom>
          <a:solidFill>
            <a:srgbClr val="EA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Plots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1052550" y="368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55" name="Google Shape;355;p31"/>
          <p:cNvSpPr txBox="1"/>
          <p:nvPr/>
        </p:nvSpPr>
        <p:spPr>
          <a:xfrm>
            <a:off x="8421400" y="1218650"/>
            <a:ext cx="49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50" y="1043900"/>
            <a:ext cx="1873150" cy="381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752" y="1043912"/>
            <a:ext cx="1873150" cy="38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3144275" y="1043900"/>
            <a:ext cx="1873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Ids vs Vds Curve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The slope had a better 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Still had some error in low Vds domain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7091175" y="1043900"/>
            <a:ext cx="19512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Ids vs Vgs Curve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The slope had a better 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Still had some error in low Vgs domain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There was underfitting problem in k=0.35 due to less samples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 rotWithShape="1">
          <a:blip r:embed="rId3">
            <a:alphaModFix/>
          </a:blip>
          <a:srcRect l="891" t="8237" b="6576"/>
          <a:stretch/>
        </p:blipFill>
        <p:spPr>
          <a:xfrm>
            <a:off x="1152700" y="1388450"/>
            <a:ext cx="3517199" cy="35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1067675" y="368550"/>
            <a:ext cx="70389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and Future Work</a:t>
            </a:r>
            <a:endParaRPr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/>
          </p:nvPr>
        </p:nvSpPr>
        <p:spPr>
          <a:xfrm>
            <a:off x="1854400" y="912650"/>
            <a:ext cx="21138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Original Dataset</a:t>
            </a:r>
            <a:endParaRPr sz="1600"/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5742525" y="912638"/>
            <a:ext cx="2113800" cy="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Expected Dataset</a:t>
            </a:r>
            <a:endParaRPr sz="1600"/>
          </a:p>
        </p:txBody>
      </p:sp>
      <p:sp>
        <p:nvSpPr>
          <p:cNvPr id="368" name="Google Shape;368;p32"/>
          <p:cNvSpPr/>
          <p:nvPr/>
        </p:nvSpPr>
        <p:spPr>
          <a:xfrm>
            <a:off x="4248763" y="958138"/>
            <a:ext cx="1213200" cy="38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688B">
              <a:alpha val="359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 rotWithShape="1">
          <a:blip r:embed="rId3">
            <a:alphaModFix/>
          </a:blip>
          <a:srcRect l="891" t="8237" b="6576"/>
          <a:stretch/>
        </p:blipFill>
        <p:spPr>
          <a:xfrm>
            <a:off x="5040825" y="1388450"/>
            <a:ext cx="3517199" cy="352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2"/>
          <p:cNvGrpSpPr/>
          <p:nvPr/>
        </p:nvGrpSpPr>
        <p:grpSpPr>
          <a:xfrm>
            <a:off x="5461975" y="1445150"/>
            <a:ext cx="60600" cy="126525"/>
            <a:chOff x="5461975" y="1445150"/>
            <a:chExt cx="60600" cy="126525"/>
          </a:xfrm>
        </p:grpSpPr>
        <p:cxnSp>
          <p:nvCxnSpPr>
            <p:cNvPr id="371" name="Google Shape;371;p32"/>
            <p:cNvCxnSpPr/>
            <p:nvPr/>
          </p:nvCxnSpPr>
          <p:spPr>
            <a:xfrm>
              <a:off x="5461975" y="1445150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2"/>
            <p:cNvCxnSpPr/>
            <p:nvPr/>
          </p:nvCxnSpPr>
          <p:spPr>
            <a:xfrm>
              <a:off x="5461975" y="1569475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2"/>
            <p:cNvCxnSpPr/>
            <p:nvPr/>
          </p:nvCxnSpPr>
          <p:spPr>
            <a:xfrm>
              <a:off x="5491250" y="1447775"/>
              <a:ext cx="0" cy="12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4" name="Google Shape;374;p32"/>
          <p:cNvGrpSpPr/>
          <p:nvPr/>
        </p:nvGrpSpPr>
        <p:grpSpPr>
          <a:xfrm>
            <a:off x="6679975" y="2287909"/>
            <a:ext cx="60600" cy="362732"/>
            <a:chOff x="6693275" y="1445141"/>
            <a:chExt cx="60600" cy="724305"/>
          </a:xfrm>
        </p:grpSpPr>
        <p:cxnSp>
          <p:nvCxnSpPr>
            <p:cNvPr id="375" name="Google Shape;375;p32"/>
            <p:cNvCxnSpPr/>
            <p:nvPr/>
          </p:nvCxnSpPr>
          <p:spPr>
            <a:xfrm>
              <a:off x="6693275" y="1445141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2"/>
            <p:cNvCxnSpPr/>
            <p:nvPr/>
          </p:nvCxnSpPr>
          <p:spPr>
            <a:xfrm>
              <a:off x="6693275" y="2169446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32"/>
            <p:cNvCxnSpPr/>
            <p:nvPr/>
          </p:nvCxnSpPr>
          <p:spPr>
            <a:xfrm>
              <a:off x="6723575" y="1446384"/>
              <a:ext cx="0" cy="721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8" name="Google Shape;378;p32"/>
          <p:cNvGrpSpPr/>
          <p:nvPr/>
        </p:nvGrpSpPr>
        <p:grpSpPr>
          <a:xfrm>
            <a:off x="6740575" y="2287789"/>
            <a:ext cx="60600" cy="544170"/>
            <a:chOff x="6693275" y="1445141"/>
            <a:chExt cx="60600" cy="724305"/>
          </a:xfrm>
        </p:grpSpPr>
        <p:cxnSp>
          <p:nvCxnSpPr>
            <p:cNvPr id="379" name="Google Shape;379;p32"/>
            <p:cNvCxnSpPr/>
            <p:nvPr/>
          </p:nvCxnSpPr>
          <p:spPr>
            <a:xfrm>
              <a:off x="6693275" y="1445141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32"/>
            <p:cNvCxnSpPr/>
            <p:nvPr/>
          </p:nvCxnSpPr>
          <p:spPr>
            <a:xfrm>
              <a:off x="6693275" y="2169446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32"/>
            <p:cNvCxnSpPr/>
            <p:nvPr/>
          </p:nvCxnSpPr>
          <p:spPr>
            <a:xfrm>
              <a:off x="6723575" y="1446384"/>
              <a:ext cx="0" cy="721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2" name="Google Shape;382;p32"/>
          <p:cNvGrpSpPr/>
          <p:nvPr/>
        </p:nvGrpSpPr>
        <p:grpSpPr>
          <a:xfrm>
            <a:off x="7529025" y="3114612"/>
            <a:ext cx="60600" cy="192622"/>
            <a:chOff x="5461975" y="1445150"/>
            <a:chExt cx="60600" cy="126525"/>
          </a:xfrm>
        </p:grpSpPr>
        <p:cxnSp>
          <p:nvCxnSpPr>
            <p:cNvPr id="383" name="Google Shape;383;p32"/>
            <p:cNvCxnSpPr/>
            <p:nvPr/>
          </p:nvCxnSpPr>
          <p:spPr>
            <a:xfrm>
              <a:off x="5461975" y="1445150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32"/>
            <p:cNvCxnSpPr/>
            <p:nvPr/>
          </p:nvCxnSpPr>
          <p:spPr>
            <a:xfrm>
              <a:off x="5461975" y="1569475"/>
              <a:ext cx="60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32"/>
            <p:cNvCxnSpPr/>
            <p:nvPr/>
          </p:nvCxnSpPr>
          <p:spPr>
            <a:xfrm>
              <a:off x="5491250" y="1447775"/>
              <a:ext cx="0" cy="12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ctrTitle"/>
          </p:nvPr>
        </p:nvSpPr>
        <p:spPr>
          <a:xfrm>
            <a:off x="4298850" y="2254875"/>
            <a:ext cx="62721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Thank you!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499075" y="619950"/>
            <a:ext cx="40308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60580" y="1736175"/>
            <a:ext cx="4087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60573" y="2107425"/>
            <a:ext cx="5773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Analysis and Preprocessing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260575" y="2478675"/>
            <a:ext cx="4345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Proposed Approach and Results 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260578" y="2849925"/>
            <a:ext cx="46896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limitations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60576" y="3221175"/>
            <a:ext cx="4087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052550" y="368525"/>
            <a:ext cx="2367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4877775" y="258700"/>
            <a:ext cx="18375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Multilayer-Perceptron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46" name="Google Shape;246;p19"/>
          <p:cNvGrpSpPr/>
          <p:nvPr/>
        </p:nvGrpSpPr>
        <p:grpSpPr>
          <a:xfrm>
            <a:off x="3672612" y="649300"/>
            <a:ext cx="5353767" cy="4063976"/>
            <a:chOff x="2739850" y="948450"/>
            <a:chExt cx="5168726" cy="4063976"/>
          </a:xfrm>
        </p:grpSpPr>
        <p:pic>
          <p:nvPicPr>
            <p:cNvPr id="247" name="Google Shape;247;p19"/>
            <p:cNvPicPr preferRelativeResize="0"/>
            <p:nvPr/>
          </p:nvPicPr>
          <p:blipFill rotWithShape="1">
            <a:blip r:embed="rId3">
              <a:alphaModFix/>
            </a:blip>
            <a:srcRect l="7253" t="37000" r="57085" b="1751"/>
            <a:stretch/>
          </p:blipFill>
          <p:spPr>
            <a:xfrm>
              <a:off x="2739850" y="948450"/>
              <a:ext cx="5168726" cy="4063976"/>
            </a:xfrm>
            <a:prstGeom prst="rect">
              <a:avLst/>
            </a:prstGeom>
            <a:noFill/>
            <a:ln w="9525" cap="flat" cmpd="sng">
              <a:solidFill>
                <a:srgbClr val="F7F7F7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48" name="Google Shape;248;p19"/>
            <p:cNvSpPr txBox="1"/>
            <p:nvPr/>
          </p:nvSpPr>
          <p:spPr>
            <a:xfrm>
              <a:off x="2739850" y="2756650"/>
              <a:ext cx="1176600" cy="773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19"/>
            <p:cNvSpPr txBox="1"/>
            <p:nvPr/>
          </p:nvSpPr>
          <p:spPr>
            <a:xfrm>
              <a:off x="2739850" y="1413050"/>
              <a:ext cx="1176600" cy="7731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0" name="Google Shape;250;p19"/>
          <p:cNvSpPr txBox="1"/>
          <p:nvPr/>
        </p:nvSpPr>
        <p:spPr>
          <a:xfrm>
            <a:off x="8421400" y="1218650"/>
            <a:ext cx="4959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554975" y="4713275"/>
            <a:ext cx="5471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*Simulation for a multi-hidden layer, 3-hidden layers, 3 inputs, and 1 output  </a:t>
            </a:r>
            <a:endParaRPr sz="12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Normalization: </a:t>
            </a:r>
            <a:r>
              <a:rPr lang="en-GB" sz="2500">
                <a:latin typeface="Arial"/>
                <a:ea typeface="Arial"/>
                <a:cs typeface="Arial"/>
                <a:sym typeface="Arial"/>
              </a:rPr>
              <a:t>Quantile Transformation</a:t>
            </a:r>
            <a:r>
              <a:rPr lang="en-GB"/>
              <a:t> 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2030400" y="3428975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Specifies that the transformed data should have a normal (Gaussian) distribution. 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The mapping of quantiles results in transformed values that follow the specified distribution, a normal distribution.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1"/>
          </p:nvPr>
        </p:nvSpPr>
        <p:spPr>
          <a:xfrm>
            <a:off x="2030400" y="174363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Ranks the values in the original dataset of P-FET. Each value is assigned a rank based on its position in the sorted order of the dataset.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"/>
          </p:nvPr>
        </p:nvSpPr>
        <p:spPr>
          <a:xfrm>
            <a:off x="2030400" y="25060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quantiles are computed for each data point based on its rank. Quantiles represent the proportion of data below a certain value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297500" y="1068225"/>
            <a:ext cx="509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Methodology: </a:t>
            </a:r>
            <a:endParaRPr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"/>
          <p:cNvSpPr txBox="1"/>
          <p:nvPr/>
        </p:nvSpPr>
        <p:spPr>
          <a:xfrm>
            <a:off x="765475" y="109275"/>
            <a:ext cx="815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Quantile Transformation V</a:t>
            </a:r>
            <a:r>
              <a:rPr lang="en-GB" sz="2500">
                <a:solidFill>
                  <a:schemeClr val="dk1"/>
                </a:solidFill>
              </a:rPr>
              <a:t>S Conventional Scaling </a:t>
            </a:r>
            <a:endParaRPr sz="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1110000" y="1121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Quantile transformer </a:t>
            </a:r>
            <a:endParaRPr sz="2000" b="1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0" y="1714500"/>
            <a:ext cx="4622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Potential Benefits:</a:t>
            </a:r>
            <a:endParaRPr sz="1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Quantile Transformation is a non-parametric method that does not assume a specific distribution.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8FFF"/>
                </a:solidFill>
                <a:latin typeface="Calibri"/>
                <a:ea typeface="Calibri"/>
                <a:cs typeface="Calibri"/>
                <a:sym typeface="Calibri"/>
              </a:rPr>
              <a:t>Normalization of Skewed Distributions: </a:t>
            </a:r>
            <a:br>
              <a:rPr lang="en-GB" sz="1200">
                <a:solidFill>
                  <a:srgbClr val="008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 data has a skewed distribution, Quantile Transformer can help normalize it, which might be beneficial for the ANNs.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8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8FFF"/>
                </a:solidFill>
                <a:latin typeface="Calibri"/>
                <a:ea typeface="Calibri"/>
                <a:cs typeface="Calibri"/>
                <a:sym typeface="Calibri"/>
              </a:rPr>
              <a:t>Robustness to Outliers: </a:t>
            </a:r>
            <a:endParaRPr sz="1200">
              <a:solidFill>
                <a:srgbClr val="008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Quantile-based transformations are less sensitive to outliers compared to other scaling techniques.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8FFF"/>
                </a:solidFill>
                <a:latin typeface="Calibri"/>
                <a:ea typeface="Calibri"/>
                <a:cs typeface="Calibri"/>
                <a:sym typeface="Calibri"/>
              </a:rPr>
              <a:t>Improved Model Performance: </a:t>
            </a:r>
            <a:endParaRPr sz="1200">
              <a:solidFill>
                <a:srgbClr val="008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Normalizing the data can contribute to better convergence during training.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625775" y="3346875"/>
            <a:ext cx="4521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Considerations:</a:t>
            </a:r>
            <a:br>
              <a:rPr lang="en-GB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Does not ensure a specific range for the scaled data.</a:t>
            </a:r>
            <a:br>
              <a:rPr lang="en-GB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May not be optimal for non-Gaussian distributions.</a:t>
            </a:r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4773675" y="678675"/>
            <a:ext cx="422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Min-Max Scaling (MinMaxScaler)</a:t>
            </a:r>
            <a:endParaRPr sz="2000" b="1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4773675" y="2814250"/>
            <a:ext cx="422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Standardization (StandardScaler)</a:t>
            </a:r>
            <a:endParaRPr sz="2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4622400" y="1121050"/>
            <a:ext cx="4101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Considerations:</a:t>
            </a:r>
            <a:br>
              <a:rPr lang="en-GB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Sensitive to outliers, as the entire range is influenced by extreme values.</a:t>
            </a:r>
            <a:br>
              <a:rPr lang="en-GB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May not be suitable for data with non-Gaussian distributions.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10826" y="1984438"/>
            <a:ext cx="3609603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Original dataset pair-plot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P-FET Dataset</a:t>
            </a:r>
            <a:endParaRPr sz="2000" dirty="0"/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 l="891" t="8237" b="6576"/>
          <a:stretch/>
        </p:blipFill>
        <p:spPr>
          <a:xfrm>
            <a:off x="4000500" y="0"/>
            <a:ext cx="51326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>
            <a:spLocks noGrp="1"/>
          </p:cNvSpPr>
          <p:nvPr>
            <p:ph type="title"/>
          </p:nvPr>
        </p:nvSpPr>
        <p:spPr>
          <a:xfrm>
            <a:off x="448500" y="2258866"/>
            <a:ext cx="4123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Correlation Matrix</a:t>
            </a:r>
            <a:endParaRPr dirty="0"/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l="19976" t="30023" r="20036" b="28638"/>
          <a:stretch/>
        </p:blipFill>
        <p:spPr>
          <a:xfrm>
            <a:off x="4202748" y="697562"/>
            <a:ext cx="4646100" cy="37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0" y="1528350"/>
            <a:ext cx="4270500" cy="17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ids normalization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(Scaling and Quantile transform)</a:t>
            </a:r>
            <a:endParaRPr sz="1800"/>
          </a:p>
        </p:txBody>
      </p:sp>
      <p:pic>
        <p:nvPicPr>
          <p:cNvPr id="292" name="Google Shape;292;p24"/>
          <p:cNvPicPr preferRelativeResize="0"/>
          <p:nvPr/>
        </p:nvPicPr>
        <p:blipFill rotWithShape="1">
          <a:blip r:embed="rId3">
            <a:alphaModFix/>
          </a:blip>
          <a:srcRect l="783" t="7685" b="7019"/>
          <a:stretch/>
        </p:blipFill>
        <p:spPr>
          <a:xfrm>
            <a:off x="3933275" y="38500"/>
            <a:ext cx="5039550" cy="50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/>
        </p:nvSpPr>
        <p:spPr>
          <a:xfrm>
            <a:off x="597600" y="134450"/>
            <a:ext cx="333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Dataset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7740300" y="3664400"/>
            <a:ext cx="1168500" cy="1440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26075" y="1671200"/>
            <a:ext cx="38922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ids normalization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597600" y="134450"/>
            <a:ext cx="333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Dataset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3">
            <a:alphaModFix/>
          </a:blip>
          <a:srcRect l="26169" t="4720" r="26240" b="4683"/>
          <a:stretch/>
        </p:blipFill>
        <p:spPr>
          <a:xfrm>
            <a:off x="4074000" y="96650"/>
            <a:ext cx="4894776" cy="49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7790900" y="3647525"/>
            <a:ext cx="1119000" cy="136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614</Words>
  <Application>Microsoft Office PowerPoint</Application>
  <PresentationFormat>On-screen Show (16:9)</PresentationFormat>
  <Paragraphs>151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Average</vt:lpstr>
      <vt:lpstr>Calibri</vt:lpstr>
      <vt:lpstr>Arial</vt:lpstr>
      <vt:lpstr>Montserrat</vt:lpstr>
      <vt:lpstr>Lato</vt:lpstr>
      <vt:lpstr>Times New Roman</vt:lpstr>
      <vt:lpstr>Focus</vt:lpstr>
      <vt:lpstr>Data-Driven AI Modelling of Emerging FETs: Multi-Layer Perceptron Deep Learning Approach </vt:lpstr>
      <vt:lpstr>Table of Content</vt:lpstr>
      <vt:lpstr>Introduction</vt:lpstr>
      <vt:lpstr>Normalization: Quantile Transformation </vt:lpstr>
      <vt:lpstr>PowerPoint Presentation</vt:lpstr>
      <vt:lpstr>Original dataset pair-plot  P-FET Dataset</vt:lpstr>
      <vt:lpstr>Correlation Matrix</vt:lpstr>
      <vt:lpstr>Before ids normalization  (Scaling and Quantile transform)</vt:lpstr>
      <vt:lpstr>After ids normalization</vt:lpstr>
      <vt:lpstr>Before Pre-Processing</vt:lpstr>
      <vt:lpstr>After Pre-Processing</vt:lpstr>
      <vt:lpstr>Customize Weighted Loss Function </vt:lpstr>
      <vt:lpstr>Training and Validation Flow</vt:lpstr>
      <vt:lpstr>Comparisons with K-Fold Validation</vt:lpstr>
      <vt:lpstr>Results</vt:lpstr>
      <vt:lpstr>Challenges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AI Modelling of Emerging FETs:  MLP Deep Learning Approach</dc:title>
  <cp:lastModifiedBy>hammadomar</cp:lastModifiedBy>
  <cp:revision>5</cp:revision>
  <dcterms:modified xsi:type="dcterms:W3CDTF">2023-12-30T22:00:49Z</dcterms:modified>
</cp:coreProperties>
</file>